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72" r:id="rId8"/>
    <p:sldId id="260"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74" d="100"/>
          <a:sy n="74" d="100"/>
        </p:scale>
        <p:origin x="470"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10/13/2017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10/13/2017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10/13/2017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10/13/2017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10/13/2017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10/13/2017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10/13/2017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1600200"/>
          </a:xfrm>
        </p:spPr>
        <p:txBody>
          <a:bodyPr>
            <a:normAutofit/>
          </a:bodyPr>
          <a:lstStyle/>
          <a:p>
            <a:pPr algn="ctr"/>
            <a:r>
              <a:rPr lang="en-US" sz="3200" dirty="0"/>
              <a:t>NTP </a:t>
            </a:r>
            <a:r>
              <a:rPr lang="en-US" sz="3200" dirty="0" smtClean="0"/>
              <a:t>Sub-group</a:t>
            </a:r>
            <a:r>
              <a:rPr lang="en-US" sz="3200" dirty="0"/>
              <a:t/>
            </a:r>
            <a:br>
              <a:rPr lang="en-US" sz="3200" dirty="0"/>
            </a:br>
            <a:r>
              <a:rPr lang="en-US" sz="3200" dirty="0"/>
              <a:t>NTP Time Stamp Proposal</a:t>
            </a:r>
            <a:br>
              <a:rPr lang="en-US" sz="3200" dirty="0"/>
            </a:br>
            <a:r>
              <a:rPr lang="en-US" sz="3200" dirty="0" smtClean="0">
                <a:solidFill>
                  <a:srgbClr val="FF0000"/>
                </a:solidFill>
              </a:rPr>
              <a:t>10 October </a:t>
            </a:r>
            <a:r>
              <a:rPr lang="en-US" sz="3200" dirty="0" smtClean="0"/>
              <a:t>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1"/>
            <a:ext cx="8551441" cy="4648200"/>
          </a:xfrm>
        </p:spPr>
        <p:txBody>
          <a:bodyPr>
            <a:normAutofit fontScale="325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strike="sngStrike" dirty="0"/>
              <a:t>[The following is an optional SFR</a:t>
            </a:r>
            <a:r>
              <a:rPr lang="en-US" sz="2300" i="1" strike="sngStrike" dirty="0" smtClean="0"/>
              <a:t>]</a:t>
            </a:r>
          </a:p>
          <a:p>
            <a:pPr lvl="1">
              <a:buClrTx/>
              <a:buFont typeface="Arial" panose="020B0604020202020204" pitchFamily="34" charset="0"/>
              <a:buChar char="•"/>
            </a:pPr>
            <a:r>
              <a:rPr lang="en-US" sz="3100" dirty="0" smtClean="0">
                <a:solidFill>
                  <a:srgbClr val="0070C0"/>
                </a:solidFill>
              </a:rPr>
              <a:t>This </a:t>
            </a:r>
            <a:r>
              <a:rPr lang="en-US" sz="3100" dirty="0">
                <a:solidFill>
                  <a:srgbClr val="0070C0"/>
                </a:solidFill>
              </a:rPr>
              <a:t>is a selection-based SFR, to be included in the ST if “</a:t>
            </a:r>
            <a:r>
              <a:rPr lang="en-US" sz="3100" dirty="0" err="1">
                <a:solidFill>
                  <a:srgbClr val="0070C0"/>
                </a:solidFill>
              </a:rPr>
              <a:t>synchronise</a:t>
            </a:r>
            <a:r>
              <a:rPr lang="en-US" sz="3100" dirty="0">
                <a:solidFill>
                  <a:srgbClr val="0070C0"/>
                </a:solidFill>
              </a:rPr>
              <a:t> time with </a:t>
            </a:r>
            <a:r>
              <a:rPr lang="en-US" sz="3100" dirty="0" smtClean="0">
                <a:solidFill>
                  <a:srgbClr val="0070C0"/>
                </a:solidFill>
              </a:rPr>
              <a:t>external time source” </a:t>
            </a:r>
            <a:r>
              <a:rPr lang="en-US" sz="3100" dirty="0">
                <a:solidFill>
                  <a:srgbClr val="0070C0"/>
                </a:solidFill>
              </a:rPr>
              <a:t>is selected within FPT_STM_EXT.1.2</a:t>
            </a:r>
            <a:r>
              <a:rPr lang="en-US" sz="3100" dirty="0" smtClean="0">
                <a:solidFill>
                  <a:srgbClr val="0070C0"/>
                </a:solidFill>
              </a:rPr>
              <a:t>.</a:t>
            </a:r>
          </a:p>
          <a:p>
            <a:pPr lvl="1">
              <a:buClrTx/>
              <a:buFont typeface="Arial" panose="020B0604020202020204" pitchFamily="34" charset="0"/>
              <a:buChar char="•"/>
            </a:pPr>
            <a:r>
              <a:rPr lang="en-US" sz="3100" dirty="0" smtClean="0">
                <a:solidFill>
                  <a:srgbClr val="0070C0"/>
                </a:solidFill>
              </a:rPr>
              <a:t>This </a:t>
            </a:r>
            <a:r>
              <a:rPr lang="en-US" sz="3100" dirty="0">
                <a:solidFill>
                  <a:srgbClr val="0070C0"/>
                </a:solidFill>
              </a:rPr>
              <a:t>SFR is not applicable </a:t>
            </a:r>
            <a:r>
              <a:rPr lang="en-US" sz="3100" dirty="0" smtClean="0">
                <a:solidFill>
                  <a:srgbClr val="0070C0"/>
                </a:solidFill>
              </a:rPr>
              <a:t>when NTP </a:t>
            </a:r>
            <a:r>
              <a:rPr lang="en-US" sz="3100" dirty="0">
                <a:solidFill>
                  <a:srgbClr val="0070C0"/>
                </a:solidFill>
              </a:rPr>
              <a:t>is being used </a:t>
            </a:r>
            <a:r>
              <a:rPr lang="en-US" sz="3100" dirty="0" smtClean="0">
                <a:solidFill>
                  <a:srgbClr val="0070C0"/>
                </a:solidFill>
              </a:rPr>
              <a:t>between </a:t>
            </a:r>
            <a:r>
              <a:rPr lang="en-US" sz="3100" dirty="0">
                <a:solidFill>
                  <a:srgbClr val="0070C0"/>
                </a:solidFill>
              </a:rPr>
              <a:t>TOE </a:t>
            </a:r>
            <a:r>
              <a:rPr lang="en-US" sz="3100" dirty="0" smtClean="0">
                <a:solidFill>
                  <a:srgbClr val="0070C0"/>
                </a:solidFill>
              </a:rPr>
              <a:t>components, as such </a:t>
            </a:r>
            <a:r>
              <a:rPr lang="en-US" sz="3100" dirty="0">
                <a:solidFill>
                  <a:srgbClr val="0070C0"/>
                </a:solidFill>
              </a:rPr>
              <a:t>communications would be implicitly covered by </a:t>
            </a:r>
            <a:r>
              <a:rPr lang="en-US" sz="3100" dirty="0" smtClean="0">
                <a:solidFill>
                  <a:srgbClr val="0070C0"/>
                </a:solidFill>
              </a:rPr>
              <a:t>FPT_ITT.1.</a:t>
            </a:r>
            <a:endParaRPr lang="en-US" sz="3100" dirty="0">
              <a:solidFill>
                <a:srgbClr val="0070C0"/>
              </a:solidFill>
            </a:endParaRPr>
          </a:p>
          <a:p>
            <a:pPr lvl="1">
              <a:buClrTx/>
              <a:buFont typeface="Arial" panose="020B0604020202020204" pitchFamily="34" charset="0"/>
              <a:buChar char="•"/>
            </a:pPr>
            <a:r>
              <a:rPr lang="en-US" sz="3100" dirty="0" smtClean="0">
                <a:solidFill>
                  <a:srgbClr val="0070C0"/>
                </a:solidFill>
              </a:rPr>
              <a:t>This </a:t>
            </a:r>
            <a:r>
              <a:rPr lang="en-US" sz="3100" dirty="0">
                <a:solidFill>
                  <a:srgbClr val="0070C0"/>
                </a:solidFill>
              </a:rPr>
              <a:t>SFR is not applicable if the TOE cannot be configured to operate as an NTP time recipient (client or peer), even if the TOE can operate as an NTP time source (server or peer) for non-TOE entities.  Such communications could potentially be listed as a capability within FTP_ITC.1.</a:t>
            </a:r>
          </a:p>
          <a:p>
            <a:pPr lvl="1">
              <a:buClrTx/>
              <a:buFont typeface="Arial" panose="020B0604020202020204" pitchFamily="34" charset="0"/>
              <a:buChar char="•"/>
            </a:pPr>
            <a:endParaRPr lang="en-US" sz="3100" dirty="0"/>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t>
            </a:r>
            <a:r>
              <a:rPr lang="en-US" sz="3500" dirty="0" smtClean="0"/>
              <a:t>AES-CBC-128</a:t>
            </a:r>
            <a:r>
              <a:rPr lang="en-US" sz="3500" dirty="0"/>
              <a:t>,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from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365760" lvl="1" indent="0">
              <a:buNone/>
            </a:pPr>
            <a:r>
              <a:rPr lang="en-US" sz="2700" i="1" dirty="0" smtClean="0">
                <a:solidFill>
                  <a:srgbClr val="0070C0"/>
                </a:solidFill>
              </a:rPr>
              <a:t>Application note</a:t>
            </a:r>
            <a:r>
              <a:rPr lang="en-US" sz="2700" i="1" dirty="0">
                <a:solidFill>
                  <a:srgbClr val="0070C0"/>
                </a:solidFill>
              </a:rPr>
              <a:t>:  </a:t>
            </a:r>
            <a:r>
              <a:rPr lang="en-US" sz="2700" i="1" dirty="0" smtClean="0">
                <a:solidFill>
                  <a:srgbClr val="0070C0"/>
                </a:solidFill>
              </a:rPr>
              <a:t>The </a:t>
            </a:r>
            <a:r>
              <a:rPr lang="en-US" sz="2700" i="1" dirty="0">
                <a:solidFill>
                  <a:srgbClr val="0070C0"/>
                </a:solidFill>
              </a:rPr>
              <a:t>TOE has to support </a:t>
            </a:r>
            <a:r>
              <a:rPr lang="en-US" sz="2700" i="1" dirty="0" smtClean="0">
                <a:solidFill>
                  <a:srgbClr val="0070C0"/>
                </a:solidFill>
              </a:rPr>
              <a:t>configuration of at </a:t>
            </a:r>
            <a:r>
              <a:rPr lang="en-US" sz="2700" i="1" dirty="0">
                <a:solidFill>
                  <a:srgbClr val="0070C0"/>
                </a:solidFill>
              </a:rPr>
              <a:t>least 3 time sources </a:t>
            </a:r>
            <a:r>
              <a:rPr lang="en-US" sz="2700" i="1" dirty="0" smtClean="0">
                <a:solidFill>
                  <a:srgbClr val="0070C0"/>
                </a:solidFill>
              </a:rPr>
              <a:t>though not </a:t>
            </a:r>
            <a:r>
              <a:rPr lang="en-US" sz="2700" i="1" dirty="0">
                <a:solidFill>
                  <a:srgbClr val="0070C0"/>
                </a:solidFill>
              </a:rPr>
              <a:t>mandate that the TOE is configured to always use at least 3 time sources. </a:t>
            </a:r>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957484"/>
          </a:xfrm>
        </p:spPr>
        <p:txBody>
          <a:bodyPr>
            <a:noAutofit/>
          </a:bodyPr>
          <a:lstStyle/>
          <a:p>
            <a:pPr marL="109728" indent="0">
              <a:buNone/>
            </a:pPr>
            <a:r>
              <a:rPr lang="en-US" sz="1400" b="1" dirty="0"/>
              <a:t>Evaluation Activities</a:t>
            </a:r>
          </a:p>
          <a:p>
            <a:pPr marL="109728" indent="0">
              <a:buNone/>
            </a:pPr>
            <a:r>
              <a:rPr lang="en-US" sz="1400" b="1" dirty="0"/>
              <a:t>TSS</a:t>
            </a:r>
          </a:p>
          <a:p>
            <a:pPr marL="109728" indent="0">
              <a:buNone/>
            </a:pPr>
            <a:r>
              <a:rPr lang="en-US" sz="1400" dirty="0"/>
              <a:t>The evaluator shall examine the TSS to ensure it describes what approach the TOE uses to ensure the timestamp it receives from an NTP time server (or NTP peer) is from an authenticated source and the integrity of the time has been maintained. </a:t>
            </a:r>
            <a:endParaRPr lang="en-US" sz="1400" dirty="0" smtClean="0"/>
          </a:p>
          <a:p>
            <a:pPr marL="109728" indent="0">
              <a:buNone/>
            </a:pPr>
            <a:r>
              <a:rPr lang="en-US" sz="1400" dirty="0" smtClean="0"/>
              <a:t>The </a:t>
            </a:r>
            <a:r>
              <a:rPr lang="en-US" sz="1400" dirty="0"/>
              <a:t>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t>Guidance Documentation</a:t>
            </a:r>
          </a:p>
          <a:p>
            <a:pPr marL="109728" indent="0">
              <a:buNone/>
            </a:pPr>
            <a:r>
              <a:rPr lang="en-US" sz="1400" dirty="0"/>
              <a:t>The evaluator shall examine the guidance documentation to ensure it provides the administrator instructions on how to configure </a:t>
            </a:r>
            <a:r>
              <a:rPr lang="en-US" sz="1400" dirty="0" smtClean="0"/>
              <a:t>the multiple NTP servers for the TOE’s time source and how to configure the </a:t>
            </a:r>
            <a:r>
              <a:rPr lang="en-US" sz="1400" dirty="0"/>
              <a:t>TOE to use the method(s) that are selected in the ST. </a:t>
            </a:r>
            <a:endParaRPr lang="en-US" sz="1400" dirty="0" smtClean="0"/>
          </a:p>
          <a:p>
            <a:pPr marL="109728" indent="0">
              <a:buNone/>
            </a:pPr>
            <a:r>
              <a:rPr lang="en-US" sz="1400" dirty="0" smtClean="0"/>
              <a:t>Each </a:t>
            </a:r>
            <a:r>
              <a:rPr lang="en-US" sz="1400" dirty="0"/>
              <a:t>primary selection in the SFR contains selections that specify a cryptographic </a:t>
            </a:r>
            <a:r>
              <a:rPr lang="en-US" sz="1400" dirty="0" smtClean="0"/>
              <a:t>algorithm or </a:t>
            </a:r>
            <a:r>
              <a:rPr lang="en-US" sz="1400" dirty="0"/>
              <a:t>cryptographic protocol. For each of these secondary selections made in the ST, the guidance documentation instructs the administrator how to configure the TOE to use the chosen option(s</a:t>
            </a:r>
            <a:r>
              <a:rPr lang="en-US" sz="1400" dirty="0" smtClean="0"/>
              <a:t>).</a:t>
            </a:r>
            <a:endParaRPr lang="en-US" sz="14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3" y="990600"/>
            <a:ext cx="8836891" cy="4419600"/>
          </a:xfrm>
        </p:spPr>
        <p:txBody>
          <a:bodyPr>
            <a:noAutofit/>
          </a:bodyPr>
          <a:lstStyle/>
          <a:p>
            <a:pPr marL="109728" indent="0">
              <a:buNone/>
            </a:pPr>
            <a:r>
              <a:rPr lang="en-US" sz="1400" b="1" dirty="0" smtClean="0"/>
              <a:t>Test</a:t>
            </a:r>
            <a:r>
              <a:rPr lang="en-US" sz="1400" dirty="0" smtClean="0"/>
              <a:t> </a:t>
            </a:r>
            <a:endParaRPr lang="en-US" sz="1400" dirty="0"/>
          </a:p>
          <a:p>
            <a:pPr marL="109728" indent="0">
              <a:buNone/>
            </a:pPr>
            <a:r>
              <a:rPr lang="en-US" sz="1200" dirty="0"/>
              <a:t>The version of NTP specified in the first selection will have to be verified it is supported by the TOE.</a:t>
            </a:r>
          </a:p>
          <a:p>
            <a:pPr marL="109728" indent="0">
              <a:buNone/>
            </a:pPr>
            <a:r>
              <a:rPr lang="en-US" sz="12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Evaluation Activity for that SFR.</a:t>
            </a:r>
          </a:p>
          <a:p>
            <a:pPr marL="109728" indent="0">
              <a:buNone/>
            </a:pPr>
            <a:r>
              <a:rPr lang="en-US" sz="1200" dirty="0"/>
              <a:t>The evaluator will perform the following test(s) to verify the TOE implements the selected option(s) correctly:</a:t>
            </a:r>
          </a:p>
          <a:p>
            <a:pPr marL="594360" lvl="1">
              <a:buClrTx/>
              <a:buAutoNum type="alphaLcParenR"/>
            </a:pPr>
            <a:r>
              <a:rPr lang="en-US" sz="1400" dirty="0" smtClean="0"/>
              <a:t>Test 1: </a:t>
            </a:r>
            <a:r>
              <a:rPr lang="en-US" sz="1200" dirty="0" smtClean="0"/>
              <a:t>The evaluator shall configure an NTP server to use the NTP version selected by the ST Author to communicate with the NTP client, the TOE. The evaluator configures either the NTP server’s clock or the TOE’s clock such that the TOE will update its time when it receives a packet from the NTP server.  The difference in time must be enough to force a step in time on the TOE and to be observable by examining the TOE’s system time before and after the event. </a:t>
            </a:r>
          </a:p>
          <a:p>
            <a:pPr marL="603504" lvl="2" indent="0">
              <a:buNone/>
            </a:pPr>
            <a:r>
              <a:rPr lang="en-US" sz="1200" dirty="0" smtClean="0"/>
              <a:t>The evaluator shall use a packet sniffer to capture the network traffic between the TOE and the NTP server. The evaluator uses the captured network traffic, to observe time change of the TOE and uses the TOE’s audit log to determine that the TOE accepted the NTP server’s timestamp update and that the appropriate method(s) and option(s) were used to transmit the packet</a:t>
            </a:r>
            <a:r>
              <a:rPr lang="en-US" sz="1200" dirty="0"/>
              <a:t>. The evaluator </a:t>
            </a:r>
            <a:r>
              <a:rPr lang="en-US" sz="1200" dirty="0" smtClean="0"/>
              <a:t>shall also confirm </a:t>
            </a:r>
            <a:r>
              <a:rPr lang="en-US" sz="1200" dirty="0"/>
              <a:t>that the TOE does not </a:t>
            </a:r>
            <a:r>
              <a:rPr lang="en-US" sz="1200" dirty="0" smtClean="0"/>
              <a:t>synchronize </a:t>
            </a:r>
            <a:r>
              <a:rPr lang="en-US" sz="1200" dirty="0"/>
              <a:t>to any other time </a:t>
            </a:r>
            <a:r>
              <a:rPr lang="en-US" sz="1200" dirty="0" smtClean="0"/>
              <a:t>sources.</a:t>
            </a:r>
          </a:p>
          <a:p>
            <a:pPr marL="594360" lvl="1">
              <a:buClrTx/>
              <a:buFont typeface="Verdana"/>
              <a:buAutoNum type="alphaLcParenR"/>
            </a:pPr>
            <a:r>
              <a:rPr lang="en-US" sz="1400" dirty="0"/>
              <a:t>Test 2:  </a:t>
            </a:r>
            <a:r>
              <a:rPr lang="en-US" sz="1200" dirty="0"/>
              <a:t>The evaluator shall configure NTP servers to support periodic time updates to broadcast addresses.  The evaluator shall confirm the TOE is configured to not accept/receive/process broadcast NTP packets</a:t>
            </a:r>
            <a:r>
              <a:rPr lang="en-US" sz="1200" dirty="0" smtClean="0"/>
              <a:t>.</a:t>
            </a:r>
            <a:endParaRPr lang="en-US" sz="1200" dirty="0"/>
          </a:p>
        </p:txBody>
      </p:sp>
      <p:sp>
        <p:nvSpPr>
          <p:cNvPr id="3" name="Title 2"/>
          <p:cNvSpPr>
            <a:spLocks noGrp="1"/>
          </p:cNvSpPr>
          <p:nvPr>
            <p:ph type="title"/>
          </p:nvPr>
        </p:nvSpPr>
        <p:spPr>
          <a:xfrm>
            <a:off x="381000" y="3048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600" dirty="0">
                <a:solidFill>
                  <a:srgbClr val="0070C0"/>
                </a:solidFill>
                <a:effectLst/>
              </a:rPr>
              <a:t>Allocation of Requirements in Distributed TOEs</a:t>
            </a:r>
          </a:p>
        </p:txBody>
      </p:sp>
      <p:graphicFrame>
        <p:nvGraphicFramePr>
          <p:cNvPr id="6" name="Table 5"/>
          <p:cNvGraphicFramePr>
            <a:graphicFrameLocks noGrp="1"/>
          </p:cNvGraphicFramePr>
          <p:nvPr>
            <p:extLst>
              <p:ext uri="{D42A27DB-BD31-4B8C-83A1-F6EECF244321}">
                <p14:modId xmlns:p14="http://schemas.microsoft.com/office/powerpoint/2010/main" val="3080881637"/>
              </p:ext>
            </p:extLst>
          </p:nvPr>
        </p:nvGraphicFramePr>
        <p:xfrm>
          <a:off x="762000" y="2057400"/>
          <a:ext cx="7391400" cy="889000"/>
        </p:xfrm>
        <a:graphic>
          <a:graphicData uri="http://schemas.openxmlformats.org/drawingml/2006/table">
            <a:tbl>
              <a:tblPr firstRow="1" bandRow="1">
                <a:tableStyleId>{5C22544A-7EE6-4342-B048-85BDC9FD1C3A}</a:tableStyleId>
              </a:tblPr>
              <a:tblGrid>
                <a:gridCol w="2463800">
                  <a:extLst>
                    <a:ext uri="{9D8B030D-6E8A-4147-A177-3AD203B41FA5}">
                      <a16:colId xmlns:a16="http://schemas.microsoft.com/office/drawing/2014/main" val="2824079962"/>
                    </a:ext>
                  </a:extLst>
                </a:gridCol>
                <a:gridCol w="2184400">
                  <a:extLst>
                    <a:ext uri="{9D8B030D-6E8A-4147-A177-3AD203B41FA5}">
                      <a16:colId xmlns:a16="http://schemas.microsoft.com/office/drawing/2014/main" val="2096586200"/>
                    </a:ext>
                  </a:extLst>
                </a:gridCol>
                <a:gridCol w="2743200">
                  <a:extLst>
                    <a:ext uri="{9D8B030D-6E8A-4147-A177-3AD203B41FA5}">
                      <a16:colId xmlns:a16="http://schemas.microsoft.com/office/drawing/2014/main" val="1789892649"/>
                    </a:ext>
                  </a:extLst>
                </a:gridCol>
              </a:tblGrid>
              <a:tr h="137160">
                <a:tc>
                  <a:txBody>
                    <a:bodyPr/>
                    <a:lstStyle/>
                    <a:p>
                      <a:pPr algn="ctr"/>
                      <a:r>
                        <a:rPr lang="en-US" sz="1400" dirty="0" smtClean="0">
                          <a:solidFill>
                            <a:srgbClr val="0070C0"/>
                          </a:solidFill>
                        </a:rPr>
                        <a:t>Requirement</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rgbClr val="0070C0"/>
                          </a:solidFill>
                        </a:rPr>
                        <a:t>Description</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dirty="0" smtClean="0">
                          <a:solidFill>
                            <a:srgbClr val="0070C0"/>
                          </a:solidFill>
                        </a:rPr>
                        <a:t>Distributed TOE SFR Allocation</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88894694"/>
                  </a:ext>
                </a:extLst>
              </a:tr>
              <a:tr h="370840">
                <a:tc>
                  <a:txBody>
                    <a:bodyPr/>
                    <a:lstStyle/>
                    <a:p>
                      <a:r>
                        <a:rPr lang="en-US" sz="1400" dirty="0" smtClean="0">
                          <a:solidFill>
                            <a:srgbClr val="0070C0"/>
                          </a:solidFill>
                        </a:rPr>
                        <a:t>FCS_NTP_EXT.1</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rgbClr val="0070C0"/>
                          </a:solidFill>
                        </a:rPr>
                        <a:t>NTP Protocol</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smtClean="0">
                          <a:solidFill>
                            <a:srgbClr val="0070C0"/>
                          </a:solidFill>
                        </a:rPr>
                        <a:t>Other</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3555859"/>
                  </a:ext>
                </a:extLst>
              </a:tr>
            </a:tbl>
          </a:graphicData>
        </a:graphic>
      </p:graphicFrame>
    </p:spTree>
    <p:extLst>
      <p:ext uri="{BB962C8B-B14F-4D97-AF65-F5344CB8AC3E}">
        <p14:creationId xmlns:p14="http://schemas.microsoft.com/office/powerpoint/2010/main" val="828817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1066800"/>
            <a:ext cx="8475241" cy="50292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200" dirty="0"/>
              <a:t>There is published information on the issues using </a:t>
            </a:r>
            <a:r>
              <a:rPr lang="en-US" sz="1200" dirty="0" err="1"/>
              <a:t>Autokey</a:t>
            </a:r>
            <a:r>
              <a:rPr lang="en-US" sz="1200" dirty="0"/>
              <a:t>.  The published information details the weaknesses in </a:t>
            </a:r>
            <a:r>
              <a:rPr lang="en-US" sz="1200" dirty="0" err="1"/>
              <a:t>Autokey</a:t>
            </a:r>
            <a:r>
              <a:rPr lang="en-US" sz="1200" dirty="0"/>
              <a:t> and the ease at which the timestamp data can be modified and passed along with no indication the data has been tampered.  </a:t>
            </a:r>
          </a:p>
          <a:p>
            <a:pPr marL="109728" indent="0">
              <a:buNone/>
            </a:pPr>
            <a:r>
              <a:rPr lang="en-US" sz="1200" dirty="0"/>
              <a:t>Including </a:t>
            </a:r>
            <a:r>
              <a:rPr lang="en-US" sz="1200" dirty="0" err="1"/>
              <a:t>Autokey</a:t>
            </a:r>
            <a:r>
              <a:rPr lang="en-US" sz="1200" dirty="0"/>
              <a:t> as a means to authenticate the integrity of the time source provides a false sense of security that the timestamp being received is authentic and unaltered.</a:t>
            </a:r>
          </a:p>
          <a:p>
            <a:pPr marL="365760" lvl="1" indent="0">
              <a:buNone/>
            </a:pPr>
            <a:r>
              <a:rPr lang="en-US" sz="1200" dirty="0"/>
              <a:t>Reference - </a:t>
            </a:r>
            <a:r>
              <a:rPr lang="en-US" sz="1200" dirty="0">
                <a:hlinkClick r:id="rId2"/>
              </a:rPr>
              <a:t>https://www.ietf.org/proceedings/83/slides/slides-83-tictoc-1.pdf</a:t>
            </a:r>
            <a:r>
              <a:rPr lang="en-US" sz="1200" dirty="0"/>
              <a:t> .  In summary the paper shows that an attack can be preformed fast enough that the </a:t>
            </a:r>
            <a:r>
              <a:rPr lang="en-US" sz="1200" dirty="0" err="1"/>
              <a:t>autokey</a:t>
            </a:r>
            <a:r>
              <a:rPr lang="en-US" sz="1200" dirty="0"/>
              <a:t> session can be hacked in real time, crafting and sending a response well before the client times out waiting for the real (legitimate) time data.</a:t>
            </a:r>
          </a:p>
          <a:p>
            <a:pPr marL="365760" lvl="1" indent="0">
              <a:buNone/>
            </a:pPr>
            <a:r>
              <a:rPr lang="en-US" sz="1200" dirty="0"/>
              <a:t> Reference - </a:t>
            </a:r>
            <a:r>
              <a:rPr lang="en-US" sz="1200" u="sng" dirty="0">
                <a:hlinkClick r:id="rId3"/>
              </a:rPr>
              <a:t>https://www.eecis.udel.edu/~mills/security.html</a:t>
            </a:r>
            <a:r>
              <a:rPr lang="en-US" sz="1200" dirty="0"/>
              <a:t> where it is acknowledged "the cookie size of 4 octets is way too small"</a:t>
            </a:r>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200" dirty="0"/>
              <a:t>SSH and TLS were not included as protocols to secure the connection with the NTP server as neither support datagram </a:t>
            </a:r>
            <a:r>
              <a:rPr lang="en-US" sz="1200" dirty="0" smtClean="0"/>
              <a:t>protocols</a:t>
            </a:r>
          </a:p>
          <a:p>
            <a:pPr marL="109728" indent="0">
              <a:buNone/>
            </a:pPr>
            <a:r>
              <a:rPr lang="en-US" sz="1400" b="1" dirty="0" smtClean="0">
                <a:solidFill>
                  <a:srgbClr val="0070C0"/>
                </a:solidFill>
              </a:rPr>
              <a:t>Algorithm Consideration</a:t>
            </a:r>
            <a:r>
              <a:rPr lang="en-US" sz="1400" dirty="0" smtClean="0">
                <a:solidFill>
                  <a:srgbClr val="0070C0"/>
                </a:solidFill>
              </a:rPr>
              <a:t>:</a:t>
            </a:r>
          </a:p>
          <a:p>
            <a:pPr marL="109728" indent="0">
              <a:buNone/>
            </a:pPr>
            <a:r>
              <a:rPr lang="en-US" sz="1200" dirty="0" smtClean="0">
                <a:solidFill>
                  <a:srgbClr val="0070C0"/>
                </a:solidFill>
              </a:rPr>
              <a:t>The focus of the algorithms was based on NDcPPv2.0.  Not all algorithms in the FCS_COP* align well with NTP.  AES CBC mode was chosen because it is well defined and well understood symmetric ciphers.  CTR is really no different than CBC, except for seed and GCM is complex.  Signatures not required to provide the integrity of the time source and HMAC usage is associated with </a:t>
            </a:r>
            <a:r>
              <a:rPr lang="en-US" sz="1200" dirty="0" err="1" smtClean="0">
                <a:solidFill>
                  <a:srgbClr val="0070C0"/>
                </a:solidFill>
              </a:rPr>
              <a:t>Autokey</a:t>
            </a:r>
            <a:r>
              <a:rPr lang="en-US" sz="1200" dirty="0" smtClean="0">
                <a:solidFill>
                  <a:srgbClr val="0070C0"/>
                </a:solidFill>
              </a:rPr>
              <a:t> and other interoperability issues.</a:t>
            </a:r>
          </a:p>
          <a:p>
            <a:pPr marL="109728" indent="0">
              <a:buNone/>
            </a:pPr>
            <a:r>
              <a:rPr lang="en-US" sz="1400" b="1" dirty="0" smtClean="0">
                <a:solidFill>
                  <a:srgbClr val="0070C0"/>
                </a:solidFill>
              </a:rPr>
              <a:t>NTP mode Consideration</a:t>
            </a:r>
            <a:r>
              <a:rPr lang="en-US" sz="1200" dirty="0" smtClean="0">
                <a:solidFill>
                  <a:srgbClr val="0070C0"/>
                </a:solidFill>
              </a:rPr>
              <a:t>:</a:t>
            </a:r>
            <a:endParaRPr lang="en-US" sz="1200" dirty="0">
              <a:solidFill>
                <a:srgbClr val="0070C0"/>
              </a:solidFill>
            </a:endParaRPr>
          </a:p>
          <a:p>
            <a:pPr marL="109728" indent="0">
              <a:buNone/>
            </a:pPr>
            <a:r>
              <a:rPr lang="en-US" sz="1200" dirty="0" smtClean="0">
                <a:solidFill>
                  <a:srgbClr val="0070C0"/>
                </a:solidFill>
              </a:rPr>
              <a:t>Broadcast is not allowed given all nodes on the network see all traffic and offers a potential for hacking.  At this time there is no requirement not to use any of the other modes and they are more controlled, for example multicast the administrator has to subscribe to receive information, therefore the entity is known. </a:t>
            </a:r>
            <a:endParaRPr lang="en-US" sz="1200" dirty="0">
              <a:solidFill>
                <a:srgbClr val="0070C0"/>
              </a:solidFill>
            </a:endParaRPr>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6524</TotalTime>
  <Words>1082</Words>
  <Application>Microsoft Office PowerPoint</Application>
  <PresentationFormat>On-screen Show (4:3)</PresentationFormat>
  <Paragraphs>77</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NTP Time Stamp Proposal 10 October 2017</vt:lpstr>
      <vt:lpstr>Proposed NTP Time Stamp SFR</vt:lpstr>
      <vt:lpstr>Proposed FMT_SMF.1 SFR Update</vt:lpstr>
      <vt:lpstr>Proposed NTP SFR AAs</vt:lpstr>
      <vt:lpstr>Proposed NTP SFR AAs</vt:lpstr>
      <vt:lpstr>Allocation of Requirements in Distributed TOEs</vt:lpstr>
      <vt:lpstr>Background Information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SFR Proposal</dc:title>
  <dc:creator>NTP Sub-group</dc:creator>
  <cp:lastModifiedBy>tediaz@cisco.com</cp:lastModifiedBy>
  <cp:revision>126</cp:revision>
  <cp:lastPrinted>2015-03-12T19:30:23Z</cp:lastPrinted>
  <dcterms:created xsi:type="dcterms:W3CDTF">2015-02-17T14:39:10Z</dcterms:created>
  <dcterms:modified xsi:type="dcterms:W3CDTF">2017-10-13T17:33:12Z</dcterms:modified>
</cp:coreProperties>
</file>